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5" r:id="rId2"/>
    <p:sldId id="384" r:id="rId3"/>
    <p:sldId id="388" r:id="rId4"/>
    <p:sldId id="374" r:id="rId5"/>
    <p:sldId id="387" r:id="rId6"/>
    <p:sldId id="379" r:id="rId7"/>
    <p:sldId id="389" r:id="rId8"/>
    <p:sldId id="376" r:id="rId9"/>
    <p:sldId id="349" r:id="rId10"/>
    <p:sldId id="350" r:id="rId11"/>
    <p:sldId id="397" r:id="rId12"/>
    <p:sldId id="402" r:id="rId13"/>
    <p:sldId id="351" r:id="rId14"/>
    <p:sldId id="403" r:id="rId15"/>
    <p:sldId id="404" r:id="rId16"/>
    <p:sldId id="398" r:id="rId17"/>
    <p:sldId id="399" r:id="rId18"/>
    <p:sldId id="400" r:id="rId19"/>
    <p:sldId id="401" r:id="rId20"/>
    <p:sldId id="381" r:id="rId21"/>
    <p:sldId id="405" r:id="rId22"/>
    <p:sldId id="391" r:id="rId23"/>
    <p:sldId id="380" r:id="rId24"/>
    <p:sldId id="392" r:id="rId25"/>
    <p:sldId id="393" r:id="rId26"/>
    <p:sldId id="394" r:id="rId27"/>
    <p:sldId id="407" r:id="rId28"/>
    <p:sldId id="408" r:id="rId29"/>
    <p:sldId id="409" r:id="rId30"/>
    <p:sldId id="396" r:id="rId31"/>
    <p:sldId id="406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21" r:id="rId41"/>
    <p:sldId id="419" r:id="rId42"/>
    <p:sldId id="420" r:id="rId43"/>
    <p:sldId id="422" r:id="rId44"/>
    <p:sldId id="260" r:id="rId45"/>
    <p:sldId id="271" r:id="rId46"/>
    <p:sldId id="306" r:id="rId47"/>
    <p:sldId id="305" r:id="rId48"/>
    <p:sldId id="410" r:id="rId49"/>
    <p:sldId id="386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0413" autoAdjust="0"/>
  </p:normalViewPr>
  <p:slideViewPr>
    <p:cSldViewPr>
      <p:cViewPr varScale="1">
        <p:scale>
          <a:sx n="118" d="100"/>
          <a:sy n="118" d="100"/>
        </p:scale>
        <p:origin x="20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9874B-92FD-4EC2-B50F-0F770863AD1D}" type="datetimeFigureOut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DF190-EACF-4176-BC74-0E41E2D537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18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604B-0CF8-4835-B519-48CC20076DC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9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One popular way to synchronize between the workers is using parameter servers.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In this approach, after a worker produces a gradient, it will push the gradient to the parameter server.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 parameter server will aggregate the gradients from the workers, and then use the aggregated gradient to update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E23A7-C133-0040-A13B-568EB59F6A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9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DF190-EACF-4176-BC74-0E41E2D537F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60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 : communication cost vector, D: compute cost , </a:t>
            </a:r>
            <a:r>
              <a:rPr kumimoji="1" lang="en-US" altLang="zh-CN" dirty="0" err="1"/>
              <a:t>Rvu</a:t>
            </a:r>
            <a:r>
              <a:rPr kumimoji="1" lang="en-US" altLang="zh-CN" dirty="0"/>
              <a:t> is </a:t>
            </a:r>
            <a:r>
              <a:rPr kumimoji="1" lang="en-US" altLang="zh-CN" dirty="0" err="1"/>
              <a:t>resharding</a:t>
            </a:r>
            <a:r>
              <a:rPr kumimoji="1" lang="en-US" altLang="zh-CN" dirty="0"/>
              <a:t> cost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4DF190-EACF-4176-BC74-0E41E2D537F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11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9F2E4-FB5D-4B1A-9A8D-5E0DA1465D8D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F084-1B42-4568-AFFB-D41C0DDDB886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3E62-CD24-4CD4-814B-72448A586507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55D8-7326-410D-B4FA-F494CC17ADD8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256-8B69-40C2-99AE-BCD38B48281B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BD56-7CBB-4DDB-BDDB-966AE9FD1D4F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62EE-450F-4712-BC4C-BA23D3AF87A4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C22B2-8626-4D0B-9FF4-EB855ED28740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E7B0-9FA7-4EEA-A016-61E82EC0A556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8DB3-B8D1-4E55-A226-8A0FDE430B81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78434-1EDB-4349-A472-3D4CC6FD560A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998B4-9140-447D-874C-1BE567DBB9BA}" type="datetime1">
              <a:rPr lang="zh-CN" altLang="en-US" smtClean="0"/>
              <a:t>2023/12/10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Lecture 12. </a:t>
            </a:r>
            <a:r>
              <a:rPr lang="en-US" altLang="zh-CN" dirty="0"/>
              <a:t>Distributed Machine Learning Systems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Wenguang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</a:p>
          <a:p>
            <a:r>
              <a:rPr lang="en-US" altLang="zh-CN" dirty="0"/>
              <a:t>Dept. of Computer Science and Technology</a:t>
            </a:r>
          </a:p>
          <a:p>
            <a:r>
              <a:rPr lang="en-US" altLang="zh-CN" dirty="0"/>
              <a:t>Tsinghua University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29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Parallel Training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each iteration: </a:t>
            </a:r>
          </a:p>
          <a:p>
            <a:pPr lvl="1"/>
            <a:r>
              <a:rPr lang="en-US" altLang="zh-CN" dirty="0"/>
              <a:t>each worker reads different mini-batch of size M, produces gradient</a:t>
            </a:r>
          </a:p>
          <a:p>
            <a:pPr lvl="1"/>
            <a:r>
              <a:rPr lang="en-US" altLang="zh-CN" dirty="0"/>
              <a:t>communicate to produce aggregated gradient</a:t>
            </a:r>
          </a:p>
          <a:p>
            <a:pPr lvl="1"/>
            <a:r>
              <a:rPr lang="en-US" altLang="zh-CN" dirty="0"/>
              <a:t>update weights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76400" y="4425447"/>
            <a:ext cx="5631904" cy="2171905"/>
            <a:chOff x="1120931" y="3699385"/>
            <a:chExt cx="7511344" cy="2681940"/>
          </a:xfrm>
        </p:grpSpPr>
        <p:sp>
          <p:nvSpPr>
            <p:cNvPr id="5" name="Up Arrow 4"/>
            <p:cNvSpPr/>
            <p:nvPr/>
          </p:nvSpPr>
          <p:spPr>
            <a:xfrm>
              <a:off x="2549433" y="5729112"/>
              <a:ext cx="146382" cy="30906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138664" y="4469334"/>
              <a:ext cx="967920" cy="211341"/>
              <a:chOff x="8493754" y="2359099"/>
              <a:chExt cx="1501668" cy="258908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8493754" y="2359104"/>
                <a:ext cx="375830" cy="258903"/>
                <a:chOff x="8493754" y="2359104"/>
                <a:chExt cx="375830" cy="258903"/>
              </a:xfrm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8493754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8587205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681669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8775794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8869920" y="2359099"/>
                <a:ext cx="375830" cy="258903"/>
                <a:chOff x="8869920" y="2359099"/>
                <a:chExt cx="375830" cy="258903"/>
              </a:xfrm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8869920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896337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9057835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9151960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9243426" y="2359104"/>
                <a:ext cx="375830" cy="258903"/>
                <a:chOff x="9243426" y="2359104"/>
                <a:chExt cx="375830" cy="258903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9243426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9336877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943134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9525466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9619592" y="2359099"/>
                <a:ext cx="375830" cy="258903"/>
                <a:chOff x="9619592" y="2359099"/>
                <a:chExt cx="375830" cy="258903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9619592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9713043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9807507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9901632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</p:grpSp>
        <p:pic>
          <p:nvPicPr>
            <p:cNvPr id="7" name="Content Placeholder 5" descr="Galerie OOo/Informatique-materiel/server_mimooh_0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957" y="4892181"/>
              <a:ext cx="669335" cy="946273"/>
            </a:xfrm>
            <a:prstGeom prst="rect">
              <a:avLst/>
            </a:prstGeom>
          </p:spPr>
        </p:pic>
        <p:sp>
          <p:nvSpPr>
            <p:cNvPr id="8" name="Flowchart: Magnetic Disk 7"/>
            <p:cNvSpPr/>
            <p:nvPr/>
          </p:nvSpPr>
          <p:spPr>
            <a:xfrm>
              <a:off x="2447552" y="6064149"/>
              <a:ext cx="367437" cy="31717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138664" y="3789953"/>
              <a:ext cx="967920" cy="211341"/>
              <a:chOff x="8493754" y="2359099"/>
              <a:chExt cx="1501668" cy="258908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8493754" y="2359104"/>
                <a:ext cx="375830" cy="258903"/>
                <a:chOff x="8493754" y="2359104"/>
                <a:chExt cx="375830" cy="258903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8493754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8587205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8681669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8775794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8869920" y="2359099"/>
                <a:ext cx="375830" cy="258903"/>
                <a:chOff x="8869920" y="2359099"/>
                <a:chExt cx="375830" cy="258903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8869920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896337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9057835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9151960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9243426" y="2359104"/>
                <a:ext cx="375830" cy="258903"/>
                <a:chOff x="9243426" y="2359104"/>
                <a:chExt cx="375830" cy="258903"/>
              </a:xfrm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9243426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9336877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943134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9525466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9619592" y="2359099"/>
                <a:ext cx="375830" cy="258903"/>
                <a:chOff x="9619592" y="2359099"/>
                <a:chExt cx="375830" cy="258903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9619592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9713043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9807507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9901632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10" name="Up Arrow 9"/>
            <p:cNvSpPr/>
            <p:nvPr/>
          </p:nvSpPr>
          <p:spPr>
            <a:xfrm>
              <a:off x="2549433" y="4789312"/>
              <a:ext cx="146382" cy="30906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0931" y="4372303"/>
              <a:ext cx="1178112" cy="48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/>
                <a:t>gradient</a:t>
              </a:r>
              <a:endParaRPr lang="zh-CN" altLang="en-US" sz="13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53544" y="3699385"/>
              <a:ext cx="1112813" cy="48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/>
                <a:t>weights</a:t>
              </a:r>
              <a:endParaRPr lang="zh-CN" altLang="en-US" sz="1350" dirty="0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5187660" y="5729112"/>
              <a:ext cx="146382" cy="30906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776891" y="4469334"/>
              <a:ext cx="967920" cy="211341"/>
              <a:chOff x="8493754" y="2359099"/>
              <a:chExt cx="1501668" cy="258908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8493754" y="2359104"/>
                <a:ext cx="375830" cy="258903"/>
                <a:chOff x="8493754" y="2359104"/>
                <a:chExt cx="375830" cy="258903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8493754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8587205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8681669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8775794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8869920" y="2359099"/>
                <a:ext cx="375830" cy="258903"/>
                <a:chOff x="8869920" y="2359099"/>
                <a:chExt cx="375830" cy="258903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8869920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896337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9057835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9151960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9243426" y="2359104"/>
                <a:ext cx="375830" cy="258903"/>
                <a:chOff x="9243426" y="2359104"/>
                <a:chExt cx="375830" cy="258903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243426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9336877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943134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9525466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9619592" y="2359099"/>
                <a:ext cx="375830" cy="258903"/>
                <a:chOff x="9619592" y="2359099"/>
                <a:chExt cx="375830" cy="258903"/>
              </a:xfrm>
            </p:grpSpPr>
            <p:sp>
              <p:nvSpPr>
                <p:cNvPr id="103" name="Rectangle 102"/>
                <p:cNvSpPr/>
                <p:nvPr/>
              </p:nvSpPr>
              <p:spPr>
                <a:xfrm>
                  <a:off x="9619592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9713043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9807507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9901632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</p:grpSp>
        <p:pic>
          <p:nvPicPr>
            <p:cNvPr id="15" name="Content Placeholder 5" descr="Galerie OOo/Informatique-materiel/server_mimooh_0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184" y="4892181"/>
              <a:ext cx="669335" cy="946273"/>
            </a:xfrm>
            <a:prstGeom prst="rect">
              <a:avLst/>
            </a:prstGeom>
          </p:spPr>
        </p:pic>
        <p:sp>
          <p:nvSpPr>
            <p:cNvPr id="16" name="Flowchart: Magnetic Disk 15"/>
            <p:cNvSpPr/>
            <p:nvPr/>
          </p:nvSpPr>
          <p:spPr>
            <a:xfrm>
              <a:off x="5085779" y="6064149"/>
              <a:ext cx="367437" cy="31717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776891" y="3789953"/>
              <a:ext cx="967920" cy="211341"/>
              <a:chOff x="8493754" y="2359099"/>
              <a:chExt cx="1501668" cy="258908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8493754" y="2359104"/>
                <a:ext cx="375830" cy="258903"/>
                <a:chOff x="8493754" y="2359104"/>
                <a:chExt cx="375830" cy="258903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8493754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8587205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8681669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8775794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8869920" y="2359099"/>
                <a:ext cx="375830" cy="258903"/>
                <a:chOff x="8869920" y="2359099"/>
                <a:chExt cx="375830" cy="258903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8869920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896337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9057835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9151960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9243426" y="2359104"/>
                <a:ext cx="375830" cy="258903"/>
                <a:chOff x="9243426" y="2359104"/>
                <a:chExt cx="375830" cy="258903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243426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9336877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943134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9525466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9619592" y="2359099"/>
                <a:ext cx="375830" cy="258903"/>
                <a:chOff x="9619592" y="2359099"/>
                <a:chExt cx="375830" cy="258903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9619592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9713043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9807507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9901632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18" name="Up Arrow 17"/>
            <p:cNvSpPr/>
            <p:nvPr/>
          </p:nvSpPr>
          <p:spPr>
            <a:xfrm>
              <a:off x="5187660" y="4789312"/>
              <a:ext cx="146382" cy="30906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59158" y="4372303"/>
              <a:ext cx="1178112" cy="48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/>
                <a:t>gradient</a:t>
              </a:r>
              <a:endParaRPr lang="zh-CN" altLang="en-US" sz="135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91771" y="3699385"/>
              <a:ext cx="1112813" cy="48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/>
                <a:t>weights</a:t>
              </a:r>
              <a:endParaRPr lang="zh-CN" altLang="en-US" sz="1350" dirty="0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8075131" y="5729112"/>
              <a:ext cx="146382" cy="30906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664356" y="4469334"/>
              <a:ext cx="967919" cy="211341"/>
              <a:chOff x="8493754" y="2359099"/>
              <a:chExt cx="1501668" cy="25890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93754" y="2359104"/>
                <a:ext cx="375830" cy="258903"/>
                <a:chOff x="8493754" y="2359104"/>
                <a:chExt cx="375830" cy="258903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8493754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8587205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8681669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8775794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8869920" y="2359099"/>
                <a:ext cx="375830" cy="258903"/>
                <a:chOff x="8869920" y="2359099"/>
                <a:chExt cx="375830" cy="258903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8869920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896337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9057835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9151960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9243426" y="2359104"/>
                <a:ext cx="375830" cy="258903"/>
                <a:chOff x="9243426" y="2359104"/>
                <a:chExt cx="375830" cy="258903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9243426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9336877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943134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9525466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9619592" y="2359099"/>
                <a:ext cx="375830" cy="258903"/>
                <a:chOff x="9619592" y="2359099"/>
                <a:chExt cx="375830" cy="258903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9619592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9713043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9807507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9901632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</p:grpSp>
        <p:pic>
          <p:nvPicPr>
            <p:cNvPr id="23" name="Content Placeholder 5" descr="Galerie OOo/Informatique-materiel/server_mimooh_0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3655" y="4892181"/>
              <a:ext cx="669335" cy="946273"/>
            </a:xfrm>
            <a:prstGeom prst="rect">
              <a:avLst/>
            </a:prstGeom>
          </p:spPr>
        </p:pic>
        <p:sp>
          <p:nvSpPr>
            <p:cNvPr id="24" name="Flowchart: Magnetic Disk 23"/>
            <p:cNvSpPr/>
            <p:nvPr/>
          </p:nvSpPr>
          <p:spPr>
            <a:xfrm>
              <a:off x="7973250" y="6064149"/>
              <a:ext cx="367437" cy="317176"/>
            </a:xfrm>
            <a:prstGeom prst="flowChartMagneticDisk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7664356" y="3789953"/>
              <a:ext cx="967919" cy="211341"/>
              <a:chOff x="8493754" y="2359099"/>
              <a:chExt cx="1501668" cy="258908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8493754" y="2359104"/>
                <a:ext cx="375830" cy="258903"/>
                <a:chOff x="8493754" y="2359104"/>
                <a:chExt cx="375830" cy="258903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8493754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8587205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8681669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8775794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8869920" y="2359099"/>
                <a:ext cx="375830" cy="258903"/>
                <a:chOff x="8869920" y="2359099"/>
                <a:chExt cx="375830" cy="258903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8869920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896337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9057835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9151960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9243426" y="2359104"/>
                <a:ext cx="375830" cy="258903"/>
                <a:chOff x="9243426" y="2359104"/>
                <a:chExt cx="375830" cy="258903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9243426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9336877" y="235910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9431341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9525466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9619592" y="2359099"/>
                <a:ext cx="375830" cy="258903"/>
                <a:chOff x="9619592" y="2359099"/>
                <a:chExt cx="375830" cy="258903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9619592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9713043" y="2359104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9807507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9901632" y="2359099"/>
                  <a:ext cx="93790" cy="25889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26" name="Up Arrow 25"/>
            <p:cNvSpPr/>
            <p:nvPr/>
          </p:nvSpPr>
          <p:spPr>
            <a:xfrm>
              <a:off x="8075131" y="4789312"/>
              <a:ext cx="146382" cy="30906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/>
            </a:p>
          </p:txBody>
        </p:sp>
        <p:sp>
          <p:nvSpPr>
            <p:cNvPr id="27" name="TextBox 471"/>
            <p:cNvSpPr txBox="1"/>
            <p:nvPr/>
          </p:nvSpPr>
          <p:spPr>
            <a:xfrm>
              <a:off x="6646629" y="4372303"/>
              <a:ext cx="1178112" cy="48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350" dirty="0"/>
                <a:t>gradient</a:t>
              </a:r>
              <a:endParaRPr lang="zh-CN" altLang="en-US" sz="1350" dirty="0"/>
            </a:p>
          </p:txBody>
        </p:sp>
        <p:sp>
          <p:nvSpPr>
            <p:cNvPr id="28" name="TextBox 472"/>
            <p:cNvSpPr txBox="1"/>
            <p:nvPr/>
          </p:nvSpPr>
          <p:spPr>
            <a:xfrm>
              <a:off x="6679242" y="3699385"/>
              <a:ext cx="1112813" cy="482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350" dirty="0"/>
                <a:t>weights</a:t>
              </a:r>
              <a:endParaRPr lang="zh-CN" altLang="en-US" sz="1350" dirty="0"/>
            </a:p>
          </p:txBody>
        </p:sp>
        <p:cxnSp>
          <p:nvCxnSpPr>
            <p:cNvPr id="29" name="Straight Arrow Connector 28"/>
            <p:cNvCxnSpPr>
              <a:stCxn id="107" idx="0"/>
              <a:endCxn id="134" idx="2"/>
            </p:cNvCxnSpPr>
            <p:nvPr/>
          </p:nvCxnSpPr>
          <p:spPr>
            <a:xfrm flipH="1" flipV="1">
              <a:off x="2593146" y="4001286"/>
              <a:ext cx="2697183" cy="4680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54" idx="0"/>
              <a:endCxn id="134" idx="2"/>
            </p:cNvCxnSpPr>
            <p:nvPr/>
          </p:nvCxnSpPr>
          <p:spPr>
            <a:xfrm flipV="1">
              <a:off x="2593146" y="4001286"/>
              <a:ext cx="0" cy="468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7" idx="0"/>
              <a:endCxn id="134" idx="2"/>
            </p:cNvCxnSpPr>
            <p:nvPr/>
          </p:nvCxnSpPr>
          <p:spPr>
            <a:xfrm flipH="1" flipV="1">
              <a:off x="2593146" y="4001286"/>
              <a:ext cx="5584648" cy="468056"/>
            </a:xfrm>
            <a:prstGeom prst="straightConnector1">
              <a:avLst/>
            </a:prstGeom>
            <a:ln w="19050">
              <a:solidFill>
                <a:schemeClr val="accent1">
                  <a:alpha val="9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07" idx="0"/>
              <a:endCxn id="87" idx="2"/>
            </p:cNvCxnSpPr>
            <p:nvPr/>
          </p:nvCxnSpPr>
          <p:spPr>
            <a:xfrm flipV="1">
              <a:off x="5290329" y="4001294"/>
              <a:ext cx="0" cy="468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54" idx="0"/>
              <a:endCxn id="87" idx="2"/>
            </p:cNvCxnSpPr>
            <p:nvPr/>
          </p:nvCxnSpPr>
          <p:spPr>
            <a:xfrm flipV="1">
              <a:off x="2593146" y="4001294"/>
              <a:ext cx="2697183" cy="4680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7" idx="0"/>
              <a:endCxn id="87" idx="2"/>
            </p:cNvCxnSpPr>
            <p:nvPr/>
          </p:nvCxnSpPr>
          <p:spPr>
            <a:xfrm flipH="1" flipV="1">
              <a:off x="5290329" y="4001294"/>
              <a:ext cx="2887465" cy="468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4" idx="0"/>
              <a:endCxn id="54" idx="2"/>
            </p:cNvCxnSpPr>
            <p:nvPr/>
          </p:nvCxnSpPr>
          <p:spPr>
            <a:xfrm flipV="1">
              <a:off x="8118838" y="4001286"/>
              <a:ext cx="0" cy="468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7" idx="0"/>
              <a:endCxn id="54" idx="2"/>
            </p:cNvCxnSpPr>
            <p:nvPr/>
          </p:nvCxnSpPr>
          <p:spPr>
            <a:xfrm flipV="1">
              <a:off x="5290329" y="4001286"/>
              <a:ext cx="2828509" cy="4680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54" idx="0"/>
              <a:endCxn id="47" idx="2"/>
            </p:cNvCxnSpPr>
            <p:nvPr/>
          </p:nvCxnSpPr>
          <p:spPr>
            <a:xfrm flipV="1">
              <a:off x="2593146" y="4001294"/>
              <a:ext cx="5584648" cy="4680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86884" y="4058974"/>
              <a:ext cx="1985254" cy="482539"/>
            </a:xfrm>
            <a:prstGeom prst="rect">
              <a:avLst/>
            </a:prstGeom>
            <a:solidFill>
              <a:schemeClr val="bg1"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solidFill>
                    <a:srgbClr val="FF0000"/>
                  </a:solidFill>
                </a:rPr>
                <a:t>Communication</a:t>
              </a:r>
              <a:endParaRPr lang="zh-CN" altLang="en-US" sz="135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32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1B6F7-75A1-954A-9509-DA6FE8D0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Programming Interfaces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EDF72C-340D-C159-C375-5E392F6E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817EC1-7037-E0CF-D406-6C1923FA5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0027"/>
            <a:ext cx="5853856" cy="47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5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40176-9EA3-429A-9455-76B2E4FB24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sum up all the gradients from different machines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Ways to do the summation: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40176-9EA3-429A-9455-76B2E4FB2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B38FDFD-3494-40D8-9EF8-EBFE9DED5D9E}"/>
                  </a:ext>
                </a:extLst>
              </p:cNvPr>
              <p:cNvSpPr/>
              <p:nvPr/>
            </p:nvSpPr>
            <p:spPr>
              <a:xfrm>
                <a:off x="1702937" y="4207299"/>
                <a:ext cx="307601" cy="307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/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B38FDFD-3494-40D8-9EF8-EBFE9DED5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937" y="4207299"/>
                <a:ext cx="307601" cy="307601"/>
              </a:xfrm>
              <a:prstGeom prst="ellipse">
                <a:avLst/>
              </a:prstGeom>
              <a:blipFill>
                <a:blip r:embed="rId4"/>
                <a:stretch>
                  <a:fillRect l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8548E03-01A1-44B8-8056-32299A302480}"/>
                  </a:ext>
                </a:extLst>
              </p:cNvPr>
              <p:cNvSpPr/>
              <p:nvPr/>
            </p:nvSpPr>
            <p:spPr>
              <a:xfrm>
                <a:off x="1318014" y="5083039"/>
                <a:ext cx="307601" cy="307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8548E03-01A1-44B8-8056-32299A302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014" y="5083039"/>
                <a:ext cx="307601" cy="30760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4C41AF0-8E99-4F1A-8046-B2CEC22CB02D}"/>
                  </a:ext>
                </a:extLst>
              </p:cNvPr>
              <p:cNvSpPr/>
              <p:nvPr/>
            </p:nvSpPr>
            <p:spPr>
              <a:xfrm>
                <a:off x="1856737" y="5083039"/>
                <a:ext cx="307601" cy="307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4C41AF0-8E99-4F1A-8046-B2CEC22CB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737" y="5083039"/>
                <a:ext cx="307601" cy="307601"/>
              </a:xfrm>
              <a:prstGeom prst="ellipse">
                <a:avLst/>
              </a:prstGeom>
              <a:blipFill>
                <a:blip r:embed="rId6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B6B162-EE5C-43DD-8727-CEA0C7C5B8F0}"/>
                  </a:ext>
                </a:extLst>
              </p:cNvPr>
              <p:cNvSpPr/>
              <p:nvPr/>
            </p:nvSpPr>
            <p:spPr>
              <a:xfrm>
                <a:off x="2395460" y="5083039"/>
                <a:ext cx="307601" cy="307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B6B162-EE5C-43DD-8727-CEA0C7C5B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60" y="5083039"/>
                <a:ext cx="307601" cy="307601"/>
              </a:xfrm>
              <a:prstGeom prst="ellipse">
                <a:avLst/>
              </a:prstGeom>
              <a:blipFill>
                <a:blip r:embed="rId7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703732-2AC3-49CF-923C-D14B60A977FE}"/>
                  </a:ext>
                </a:extLst>
              </p:cNvPr>
              <p:cNvSpPr/>
              <p:nvPr/>
            </p:nvSpPr>
            <p:spPr>
              <a:xfrm>
                <a:off x="3115718" y="5083039"/>
                <a:ext cx="307601" cy="307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703732-2AC3-49CF-923C-D14B60A97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718" y="5083039"/>
                <a:ext cx="307601" cy="307601"/>
              </a:xfrm>
              <a:prstGeom prst="ellipse">
                <a:avLst/>
              </a:prstGeom>
              <a:blipFill>
                <a:blip r:embed="rId8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C58D2-AA94-498C-AF8B-0040AB378D52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1471815" y="4469853"/>
            <a:ext cx="276169" cy="613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53870E-522F-472E-AC5A-6F5B0EECCF3A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H="1" flipV="1">
            <a:off x="1856738" y="4514899"/>
            <a:ext cx="153800" cy="568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0432DD-E92D-4A20-9AD7-684EF7FE0A80}"/>
              </a:ext>
            </a:extLst>
          </p:cNvPr>
          <p:cNvCxnSpPr>
            <a:cxnSpLocks/>
            <a:stCxn id="7" idx="0"/>
            <a:endCxn id="4" idx="5"/>
          </p:cNvCxnSpPr>
          <p:nvPr/>
        </p:nvCxnSpPr>
        <p:spPr>
          <a:xfrm flipH="1" flipV="1">
            <a:off x="1965490" y="4469853"/>
            <a:ext cx="583770" cy="613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D9523A-6133-4EB9-946F-916941B7C938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2010537" y="4361099"/>
            <a:ext cx="1150227" cy="766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6D8B1B-C29F-462E-8E86-D87B0206AB2A}"/>
              </a:ext>
            </a:extLst>
          </p:cNvPr>
          <p:cNvSpPr txBox="1"/>
          <p:nvPr/>
        </p:nvSpPr>
        <p:spPr>
          <a:xfrm>
            <a:off x="1835609" y="5798460"/>
            <a:ext cx="6078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O(NP)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81CAE1-820B-468D-8BE7-5745E173A0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933056"/>
            <a:ext cx="2354076" cy="17765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FD0392-364C-4CE3-9FD5-3188CCC37B8F}"/>
              </a:ext>
            </a:extLst>
          </p:cNvPr>
          <p:cNvSpPr txBox="1"/>
          <p:nvPr/>
        </p:nvSpPr>
        <p:spPr>
          <a:xfrm>
            <a:off x="4446137" y="5741271"/>
            <a:ext cx="8210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O(</a:t>
            </a:r>
            <a:r>
              <a:rPr lang="en-US" sz="1350" dirty="0" err="1"/>
              <a:t>NlogP</a:t>
            </a:r>
            <a:r>
              <a:rPr lang="en-US" sz="135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60BA1-1FCB-43A3-AE5A-DCC5025D5E70}"/>
              </a:ext>
            </a:extLst>
          </p:cNvPr>
          <p:cNvSpPr txBox="1"/>
          <p:nvPr/>
        </p:nvSpPr>
        <p:spPr>
          <a:xfrm>
            <a:off x="5875967" y="5771743"/>
            <a:ext cx="5180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O(N)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CA28598-F1E8-3471-4C88-A324EFAEAA6C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/>
              <a:t>AllReduce to get global gradients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99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091656" y="4240977"/>
            <a:ext cx="698269" cy="96860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Server</a:t>
            </a:r>
            <a:endParaRPr lang="en-US" dirty="0"/>
          </a:p>
        </p:txBody>
      </p:sp>
      <p:sp>
        <p:nvSpPr>
          <p:cNvPr id="26" name="Can 25"/>
          <p:cNvSpPr/>
          <p:nvPr/>
        </p:nvSpPr>
        <p:spPr>
          <a:xfrm>
            <a:off x="3202576" y="4775896"/>
            <a:ext cx="467059" cy="319826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4559" y="4762684"/>
            <a:ext cx="201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partitions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03236" y="4240977"/>
            <a:ext cx="698269" cy="96860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4414156" y="4775896"/>
            <a:ext cx="467059" cy="319826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14816" y="4240977"/>
            <a:ext cx="698269" cy="96860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an 49"/>
          <p:cNvSpPr/>
          <p:nvPr/>
        </p:nvSpPr>
        <p:spPr>
          <a:xfrm>
            <a:off x="5625736" y="4775896"/>
            <a:ext cx="467059" cy="319826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26396" y="4240977"/>
            <a:ext cx="698269" cy="96860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Can 51"/>
          <p:cNvSpPr/>
          <p:nvPr/>
        </p:nvSpPr>
        <p:spPr>
          <a:xfrm>
            <a:off x="6837316" y="4775896"/>
            <a:ext cx="467059" cy="319826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559" y="4298806"/>
            <a:ext cx="2014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47535" y="5275633"/>
            <a:ext cx="119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27467" y="2475373"/>
            <a:ext cx="698269" cy="96860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stCxn id="45" idx="0"/>
            <a:endCxn id="19" idx="2"/>
          </p:cNvCxnSpPr>
          <p:nvPr/>
        </p:nvCxnSpPr>
        <p:spPr>
          <a:xfrm flipV="1">
            <a:off x="3440790" y="3443975"/>
            <a:ext cx="1835811" cy="7970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7" idx="0"/>
          </p:cNvCxnSpPr>
          <p:nvPr/>
        </p:nvCxnSpPr>
        <p:spPr>
          <a:xfrm flipV="1">
            <a:off x="4652370" y="3443975"/>
            <a:ext cx="624231" cy="7970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02537" y="3746681"/>
            <a:ext cx="194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1. </a:t>
            </a:r>
            <a:r>
              <a:rPr lang="en-US" altLang="zh-CN" b="1" dirty="0">
                <a:solidFill>
                  <a:schemeClr val="accent2"/>
                </a:solidFill>
              </a:rPr>
              <a:t>Push</a:t>
            </a:r>
            <a:r>
              <a:rPr lang="en-US" altLang="zh-CN" dirty="0">
                <a:solidFill>
                  <a:schemeClr val="accent2"/>
                </a:solidFill>
              </a:rPr>
              <a:t> gradients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1" name="Straight Arrow Connector 30"/>
          <p:cNvCxnSpPr>
            <a:stCxn id="49" idx="0"/>
            <a:endCxn id="19" idx="2"/>
          </p:cNvCxnSpPr>
          <p:nvPr/>
        </p:nvCxnSpPr>
        <p:spPr>
          <a:xfrm flipH="1" flipV="1">
            <a:off x="5276601" y="3443975"/>
            <a:ext cx="587349" cy="7970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1" idx="0"/>
            <a:endCxn id="19" idx="2"/>
          </p:cNvCxnSpPr>
          <p:nvPr/>
        </p:nvCxnSpPr>
        <p:spPr>
          <a:xfrm flipH="1" flipV="1">
            <a:off x="5276601" y="3443975"/>
            <a:ext cx="1798929" cy="7970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38001" y="2034789"/>
            <a:ext cx="207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</a:rPr>
              <a:t>Parameter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server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202575" y="4365041"/>
            <a:ext cx="467059" cy="2867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414155" y="4365041"/>
            <a:ext cx="467059" cy="286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25735" y="4365041"/>
            <a:ext cx="467059" cy="28679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37315" y="4365412"/>
            <a:ext cx="467059" cy="2867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16873" y="2624350"/>
            <a:ext cx="3355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2. </a:t>
            </a:r>
            <a:r>
              <a:rPr lang="en-US" altLang="zh-CN" b="1" dirty="0">
                <a:solidFill>
                  <a:schemeClr val="accent2"/>
                </a:solidFill>
              </a:rPr>
              <a:t>Aggregate</a:t>
            </a:r>
            <a:r>
              <a:rPr lang="en-US" altLang="zh-CN" dirty="0">
                <a:solidFill>
                  <a:schemeClr val="accent2"/>
                </a:solidFill>
              </a:rPr>
              <a:t> gradient</a:t>
            </a:r>
            <a:r>
              <a:rPr lang="en-US" altLang="zh-CN" b="1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for each parameter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32821D-4136-EE63-AE4B-CCC66C0CF940}"/>
              </a:ext>
            </a:extLst>
          </p:cNvPr>
          <p:cNvSpPr txBox="1"/>
          <p:nvPr/>
        </p:nvSpPr>
        <p:spPr>
          <a:xfrm>
            <a:off x="1767364" y="5695087"/>
            <a:ext cx="5760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The parameter servers may be overloaded.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Easy to adopt asynchronous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But it is does not have good performance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28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8"/>
    </mc:Choice>
    <mc:Fallback xmlns="">
      <p:transition spd="slow" advTm="1457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FC814-C9FF-97C9-99C2-B3120C3A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Synchronous training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16B437-B2C3-6C22-864F-7B064BB8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B826E4A-8E04-3ED2-B829-C6A07213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9247"/>
            <a:ext cx="9144000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4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DC971-F1DB-A03B-C936-6FFF0FA5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Asynchronous Training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6ED41B-636E-A50F-9B22-4FF6B7F8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78FC827-DB7A-14F7-08EB-0877EBAB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1843"/>
            <a:ext cx="9144000" cy="559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91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6D9DA-A174-C3CF-7D4B-C6B54438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AllReduce</a:t>
            </a:r>
            <a:r>
              <a:rPr kumimoji="1" lang="en-US" altLang="zh-CN" dirty="0"/>
              <a:t> to get global gradients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2A4E10-CB59-C8A5-5718-84A9573F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0242" name="Picture 2" descr="fig_1">
            <a:extLst>
              <a:ext uri="{FF2B5EF4-FFF2-40B4-BE49-F238E27FC236}">
                <a16:creationId xmlns:a16="http://schemas.microsoft.com/office/drawing/2014/main" id="{686FCEAF-19C0-3CD8-BC46-EB172576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916832"/>
            <a:ext cx="8856984" cy="43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58AF36-F3B2-7477-8755-CAEFA49B09AD}"/>
              </a:ext>
            </a:extLst>
          </p:cNvPr>
          <p:cNvSpPr txBox="1"/>
          <p:nvPr/>
        </p:nvSpPr>
        <p:spPr>
          <a:xfrm>
            <a:off x="247702" y="6373700"/>
            <a:ext cx="8795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https://tech.preferred.jp/en/blog/technologies-behind-distributed-deep-learning-allreduce/</a:t>
            </a:r>
          </a:p>
        </p:txBody>
      </p:sp>
    </p:spTree>
    <p:extLst>
      <p:ext uri="{BB962C8B-B14F-4D97-AF65-F5344CB8AC3E}">
        <p14:creationId xmlns:p14="http://schemas.microsoft.com/office/powerpoint/2010/main" val="257906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60781-BC44-81C7-6EB7-FB47DA01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Ring Reduce(1)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E433F3-47F4-30FD-F4D2-6FE4FCC7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11266" name="Picture 2" descr="fig_3">
            <a:extLst>
              <a:ext uri="{FF2B5EF4-FFF2-40B4-BE49-F238E27FC236}">
                <a16:creationId xmlns:a16="http://schemas.microsoft.com/office/drawing/2014/main" id="{2FBCDF53-1B15-483A-D8B8-B5E0C390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2" y="1392513"/>
            <a:ext cx="8800317" cy="540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2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8093B-3FD4-1BE4-B221-2F8D932D8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Ring Reduce(2)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FB123A-A8B2-09C1-8F3E-99BF60C3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2290" name="Picture 2" descr="fig_4">
            <a:extLst>
              <a:ext uri="{FF2B5EF4-FFF2-40B4-BE49-F238E27FC236}">
                <a16:creationId xmlns:a16="http://schemas.microsoft.com/office/drawing/2014/main" id="{D92DC1B4-4D61-5C77-4F33-776D8844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" y="1239837"/>
            <a:ext cx="9144000" cy="56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75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B61F9-08F0-63FB-A67C-8D33C720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Ring Reduce(3)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18B414-59D6-C779-6B3A-4A4A137D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3314" name="Picture 2" descr="fig_5">
            <a:extLst>
              <a:ext uri="{FF2B5EF4-FFF2-40B4-BE49-F238E27FC236}">
                <a16:creationId xmlns:a16="http://schemas.microsoft.com/office/drawing/2014/main" id="{2077B94E-3A07-E4B0-7FB3-8758E758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" y="12192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34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35A54-04AA-E547-B93F-6D9C683C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 machine learning training process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3C84E0-3BBC-2244-A93F-5C71083B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3074" name="Picture 2" descr="From Basic Machine Learning to Deep Learning in 5 Minutes | Deep Netts Blog">
            <a:extLst>
              <a:ext uri="{FF2B5EF4-FFF2-40B4-BE49-F238E27FC236}">
                <a16:creationId xmlns:a16="http://schemas.microsoft.com/office/drawing/2014/main" id="{64179D4C-95CC-E940-9CE0-66AC6BA79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7488832" cy="388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837FF9-000F-EA42-81E8-D43A6C6F2269}"/>
              </a:ext>
            </a:extLst>
          </p:cNvPr>
          <p:cNvSpPr/>
          <p:nvPr/>
        </p:nvSpPr>
        <p:spPr>
          <a:xfrm>
            <a:off x="457200" y="6515190"/>
            <a:ext cx="7488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*</a:t>
            </a:r>
            <a:r>
              <a:rPr lang="zh-CN" altLang="en-US" sz="1400" dirty="0"/>
              <a:t>https://in.pinterest.com/pin/684758318328612307/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479199-8001-A5B5-10D1-B521723771AA}"/>
              </a:ext>
            </a:extLst>
          </p:cNvPr>
          <p:cNvSpPr txBox="1"/>
          <p:nvPr/>
        </p:nvSpPr>
        <p:spPr>
          <a:xfrm>
            <a:off x="755576" y="5340687"/>
            <a:ext cx="74168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Challenges:</a:t>
            </a:r>
          </a:p>
          <a:p>
            <a:r>
              <a:rPr kumimoji="1" lang="en-US" altLang="zh-CN" sz="2000" dirty="0"/>
              <a:t>The models are getting more and more complicated</a:t>
            </a:r>
          </a:p>
          <a:p>
            <a:r>
              <a:rPr kumimoji="1" lang="en-US" altLang="zh-CN" sz="2000" dirty="0"/>
              <a:t>The compute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power required is  ever increasing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87187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F86D6-7FC1-0A4B-8DA0-FDDC66A4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 Parallel Training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5DB80D7-2552-8F4F-97A8-503B0CF3B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0"/>
            <a:ext cx="8229600" cy="379907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574A2E-9216-A04B-BB89-92F4B5FF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CDAE9-0239-042E-46CE-529E1D07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070058"/>
            <a:ext cx="6190456" cy="16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5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D5C14-23D3-A0C8-70AD-09377CB8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Model Parallelism for Neural Networks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E54578-9D41-1294-99F6-0FD557F9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CB6031A-E177-362C-BD9F-6C615367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09502"/>
            <a:ext cx="4894988" cy="524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742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3E0B4-3C52-E094-0891-CBBF7F74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 Parallel Training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230F96-98FD-8B28-E123-495AEB6E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BE7F9D-81AB-4152-BECD-63CF919B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91440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F68D52-826F-261E-2381-4C4A99309286}"/>
              </a:ext>
            </a:extLst>
          </p:cNvPr>
          <p:cNvSpPr txBox="1"/>
          <p:nvPr/>
        </p:nvSpPr>
        <p:spPr>
          <a:xfrm>
            <a:off x="1475656" y="6033184"/>
            <a:ext cx="684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757575"/>
                </a:solidFill>
                <a:effectLst/>
                <a:latin typeface="sohne"/>
              </a:rPr>
              <a:t>Model parallel training with 4 workers. Numbers indicate batch ID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14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8F513-A178-C748-9770-2B5BA209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How models and data distributed </a:t>
            </a:r>
            <a:br>
              <a:rPr kumimoji="1" lang="en-US" altLang="zh-CN" dirty="0"/>
            </a:br>
            <a:r>
              <a:rPr kumimoji="1" lang="en-US" altLang="zh-CN" dirty="0"/>
              <a:t>in different parallel mode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F2EF20C-1CD2-2B47-8E77-900183CB8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847"/>
            <a:ext cx="9003282" cy="530415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10A00E-A57F-3F4A-9AA5-A4848FAD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018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85A07-1B5F-F4DA-7ABE-00E2E819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 Parallel Training(Sync)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78A5B-BF13-E488-9892-04FC3137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AC3163-BC21-2E15-D5E0-A67FAECD1009}"/>
              </a:ext>
            </a:extLst>
          </p:cNvPr>
          <p:cNvSpPr txBox="1"/>
          <p:nvPr/>
        </p:nvSpPr>
        <p:spPr>
          <a:xfrm>
            <a:off x="-17967" y="6075144"/>
            <a:ext cx="9324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757575"/>
                </a:solidFill>
                <a:effectLst/>
                <a:latin typeface="sohne"/>
              </a:rPr>
              <a:t> </a:t>
            </a:r>
            <a:r>
              <a:rPr lang="en" altLang="zh-CN" b="0" i="0" dirty="0">
                <a:solidFill>
                  <a:srgbClr val="292929"/>
                </a:solidFill>
                <a:effectLst/>
                <a:latin typeface="source-serif-pro"/>
              </a:rPr>
              <a:t>Huang, </a:t>
            </a:r>
            <a:r>
              <a:rPr lang="en" altLang="zh-CN" b="0" i="0" dirty="0" err="1">
                <a:solidFill>
                  <a:srgbClr val="292929"/>
                </a:solidFill>
                <a:effectLst/>
                <a:latin typeface="source-serif-pro"/>
              </a:rPr>
              <a:t>Yanping</a:t>
            </a:r>
            <a:r>
              <a:rPr lang="en" altLang="zh-CN" b="0" i="0" dirty="0">
                <a:solidFill>
                  <a:srgbClr val="292929"/>
                </a:solidFill>
                <a:effectLst/>
                <a:latin typeface="source-serif-pro"/>
              </a:rPr>
              <a:t>, et al. “</a:t>
            </a:r>
            <a:r>
              <a:rPr lang="en" altLang="zh-CN" b="0" i="0" dirty="0" err="1">
                <a:solidFill>
                  <a:srgbClr val="292929"/>
                </a:solidFill>
                <a:effectLst/>
                <a:latin typeface="source-serif-pro"/>
              </a:rPr>
              <a:t>Gpipe</a:t>
            </a:r>
            <a:r>
              <a:rPr lang="en" altLang="zh-CN" b="0" i="0" dirty="0">
                <a:solidFill>
                  <a:srgbClr val="292929"/>
                </a:solidFill>
                <a:effectLst/>
                <a:latin typeface="source-serif-pro"/>
              </a:rPr>
              <a:t>: Efficient training of giant neural networks using pipeline parallelism.” </a:t>
            </a:r>
            <a:r>
              <a:rPr lang="en" altLang="zh-CN" b="0" i="0" dirty="0" err="1">
                <a:solidFill>
                  <a:srgbClr val="292929"/>
                </a:solidFill>
                <a:effectLst/>
                <a:latin typeface="source-serif-pro"/>
              </a:rPr>
              <a:t>arXiv</a:t>
            </a:r>
            <a:r>
              <a:rPr lang="en" altLang="zh-CN" b="0" i="0" dirty="0">
                <a:solidFill>
                  <a:srgbClr val="292929"/>
                </a:solidFill>
                <a:effectLst/>
                <a:latin typeface="source-serif-pro"/>
              </a:rPr>
              <a:t> preprint arXiv:1811.06965 (2018).</a:t>
            </a:r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D8B212-AAFD-17DB-21CB-F99D05C2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263"/>
            <a:ext cx="9144000" cy="417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625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290E2-52AB-5B05-D461-AF14EB9F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 Parallel Training(Async)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608955-C88E-B9BA-0E2F-5665B62B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82D49F-BA81-3E1F-4FC4-BCDDC8BC8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625"/>
            <a:ext cx="9144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A891A6-3439-3FF4-BE6D-86CFD52DC3D0}"/>
              </a:ext>
            </a:extLst>
          </p:cNvPr>
          <p:cNvSpPr txBox="1"/>
          <p:nvPr/>
        </p:nvSpPr>
        <p:spPr>
          <a:xfrm>
            <a:off x="251520" y="6075144"/>
            <a:ext cx="864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292929"/>
                </a:solidFill>
                <a:effectLst/>
                <a:latin typeface="source-serif-pro"/>
              </a:rPr>
              <a:t>Narayanan, Deepak, et al. “</a:t>
            </a:r>
            <a:r>
              <a:rPr lang="en" altLang="zh-CN" b="0" i="0" dirty="0" err="1">
                <a:solidFill>
                  <a:srgbClr val="292929"/>
                </a:solidFill>
                <a:effectLst/>
                <a:latin typeface="source-serif-pro"/>
              </a:rPr>
              <a:t>PipeDream</a:t>
            </a:r>
            <a:r>
              <a:rPr lang="en" altLang="zh-CN" b="0" i="0" dirty="0">
                <a:solidFill>
                  <a:srgbClr val="292929"/>
                </a:solidFill>
                <a:effectLst/>
                <a:latin typeface="source-serif-pro"/>
              </a:rPr>
              <a:t>: generalized pipeline parallelism for DNN training.” Proceedings of the 27th ACM Symposium on Operating Systems Principles. 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506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23A09-A021-8284-9C2F-737269E8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More memory required for async training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2CA1FA-9889-F993-1952-A2F7FAB8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360C3C-4989-3855-E4FA-C8411B20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1950"/>
            <a:ext cx="91440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9277DC-F0FF-C07A-7C79-DB9C1D86365C}"/>
              </a:ext>
            </a:extLst>
          </p:cNvPr>
          <p:cNvSpPr txBox="1"/>
          <p:nvPr/>
        </p:nvSpPr>
        <p:spPr>
          <a:xfrm>
            <a:off x="1763688" y="587727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Multiple version of parameters are maintained because of the asynchronous training</a:t>
            </a:r>
          </a:p>
        </p:txBody>
      </p:sp>
    </p:spTree>
    <p:extLst>
      <p:ext uri="{BB962C8B-B14F-4D97-AF65-F5344CB8AC3E}">
        <p14:creationId xmlns:p14="http://schemas.microsoft.com/office/powerpoint/2010/main" val="598078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8A50B-4E13-B601-C949-620AA1C8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Challenges to computer systems : </a:t>
            </a:r>
            <a:br>
              <a:rPr kumimoji="1" lang="en-US" altLang="zh-CN" dirty="0"/>
            </a:br>
            <a:r>
              <a:rPr kumimoji="1" lang="en-US" altLang="zh-CN" dirty="0"/>
              <a:t>How to partition the model and choose parallelism?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5476C4-D886-4D6C-4EA7-1F460951E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00F2D8-7B3D-8103-33DE-7754C2A44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32856"/>
            <a:ext cx="877245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68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08925-477E-1232-E7BE-6B716AB3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Multiple strategies for both intra- and inter-op parallelism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480E70-76C2-6D74-0C42-E1DE7DCF6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BCE1D5-3A91-6F28-2828-7E01D1307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628800"/>
            <a:ext cx="901211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97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51120-85F5-27E2-7DA2-2CBB1B60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Mapping to underlying hardware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8AF591-F537-3ED5-487E-239B5495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7DD43F-1E44-C9CF-0EB9-55ABC025D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3" y="1700808"/>
            <a:ext cx="9156023" cy="38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0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2E63A-F49E-8675-DDEC-FDC56609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large models?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6D79D-D034-9E2E-40B4-59D33487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2050" name="Picture 2" descr="What Is The Ideal Size Of Training Data Sets? - Buflow Blog">
            <a:extLst>
              <a:ext uri="{FF2B5EF4-FFF2-40B4-BE49-F238E27FC236}">
                <a16:creationId xmlns:a16="http://schemas.microsoft.com/office/drawing/2014/main" id="{E55246DC-4D94-3D33-596C-6A84C993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6528661" cy="34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28EC46-2788-FF4F-15D3-C1B8FFD0FAD2}"/>
              </a:ext>
            </a:extLst>
          </p:cNvPr>
          <p:cNvSpPr txBox="1"/>
          <p:nvPr/>
        </p:nvSpPr>
        <p:spPr>
          <a:xfrm>
            <a:off x="2123728" y="5833130"/>
            <a:ext cx="475252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800" dirty="0"/>
              <a:t>Realize the value in big data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3542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FBC2E-81B7-6111-9F80-26A53C47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Exsiting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work:Megatron-LM</a:t>
            </a:r>
            <a:r>
              <a:rPr kumimoji="1" lang="en-US" altLang="zh-CN" dirty="0"/>
              <a:t> : Manual Partition of Transformers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E07814-1C4F-E049-2A7B-F6394779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6A98F0-ED1D-DB01-FD12-ECA66833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48926"/>
            <a:ext cx="2890930" cy="50851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C2AB1E-5277-96AB-F907-A3FBECB5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67" y="1452850"/>
            <a:ext cx="4918603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8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0DD93-CF15-F2D4-7D3F-7F746643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Megatron-LM : Manual Partition of Transformers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B0D241-35DF-D704-7EC9-3EDF2AC9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6435E8-1583-A115-785F-83232450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6" y="2132856"/>
            <a:ext cx="82296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63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CF829-3AD4-FF5D-834F-5E8E4DE3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Can we find the good partition for a large model automatically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D95E06-43B7-72F7-4BE2-97CDB6A75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Support both intra and inter-op parallelism, as well as pipeline parallelism</a:t>
            </a:r>
          </a:p>
          <a:p>
            <a:pPr lvl="1"/>
            <a:r>
              <a:rPr kumimoji="1" lang="en-US" altLang="zh-CN" dirty="0"/>
              <a:t>There are huge search space and it is a combinatory optimization problem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92BB72-02EF-27AC-56F2-D1BBF3F2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1DF73F-C892-B2AE-2F1A-5399E321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3879"/>
            <a:ext cx="2902847" cy="13232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E5F543-357A-E3BA-3054-9829437C3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571245"/>
            <a:ext cx="4067865" cy="32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4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9C523-7715-4BB3-3B2F-9218C903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Alpa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A1C76-6385-D3DA-E70C-A574250C8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4932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Automatic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parallelize the model training with just one line annotation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CE5088-476B-3E3A-192C-46C45374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14B5D-2581-2ED9-5456-E1DFE0129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357611"/>
            <a:ext cx="6152728" cy="43044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F09C5F-032F-CF52-1865-E363989F2C2F}"/>
              </a:ext>
            </a:extLst>
          </p:cNvPr>
          <p:cNvSpPr txBox="1"/>
          <p:nvPr/>
        </p:nvSpPr>
        <p:spPr>
          <a:xfrm>
            <a:off x="755576" y="6523590"/>
            <a:ext cx="8640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1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Alpa</a:t>
            </a:r>
            <a:r>
              <a:rPr lang="en" altLang="zh-CN" sz="1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Automating Inter- and Intra-Operator Parallelism for Distributed Deep </a:t>
            </a:r>
            <a:r>
              <a:rPr lang="en" altLang="zh-CN" sz="1200" b="1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Learning,OSDI</a:t>
            </a:r>
            <a:r>
              <a:rPr lang="en" altLang="zh-CN" sz="12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135255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C00BC-8267-4933-E31A-6159B586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Two-level Hierarchical space to parallelism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743CD-CFC8-FB9D-E531-497C2A54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049ED3-422D-A084-C3DD-873D2F5B7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52" y="1772221"/>
            <a:ext cx="4962895" cy="50884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A9AED7-40ED-5DE8-D5C3-B95D9DA63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1" y="2200010"/>
            <a:ext cx="4067865" cy="32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6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613E9-3B11-A06E-A601-AA2909A3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Alpa</a:t>
            </a:r>
            <a:r>
              <a:rPr kumimoji="1" lang="en-US" altLang="zh-CN" dirty="0"/>
              <a:t> Compiler phase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C224BF-C2EC-1D3C-777E-BADDE05C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8183ED-4FAA-6A88-687C-22F08FE64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628799"/>
            <a:ext cx="8744220" cy="4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83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84269-70BD-5AE8-819B-D91C3990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Intra-op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026A17-6CB8-A1B7-2EA9-97CEAD23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DD38CC-C8FA-E11D-DB2E-FE96CAF6B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76246"/>
            <a:ext cx="7772400" cy="47133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874B75-A849-EB39-D663-AAA9FF921013}"/>
              </a:ext>
            </a:extLst>
          </p:cNvPr>
          <p:cNvSpPr txBox="1"/>
          <p:nvPr/>
        </p:nvSpPr>
        <p:spPr>
          <a:xfrm>
            <a:off x="917914" y="1417638"/>
            <a:ext cx="563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Possible A[N,M] mapping to 2x2 device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2600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C7759-305C-A01B-8BBB-A1002C52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Communication cost of </a:t>
            </a:r>
            <a:r>
              <a:rPr kumimoji="1" lang="en-US" altLang="zh-CN" dirty="0" err="1"/>
              <a:t>resharding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9F05CC-5B89-D868-00A7-1D5423C7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C025FA-A6EA-E2A8-ED01-2FB131852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1" y="2348880"/>
            <a:ext cx="7772400" cy="37760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77D063-CD85-E3F6-7B12-2B9E774451EB}"/>
              </a:ext>
            </a:extLst>
          </p:cNvPr>
          <p:cNvSpPr txBox="1"/>
          <p:nvPr/>
        </p:nvSpPr>
        <p:spPr>
          <a:xfrm>
            <a:off x="917914" y="1417638"/>
            <a:ext cx="7470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M is the tensor size, n0,n1 is the shape of the tensor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5945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C4EC8-0EF1-0DF9-D734-AA066EC7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Parallel </a:t>
            </a:r>
            <a:r>
              <a:rPr kumimoji="1" lang="en-US" altLang="zh-CN" dirty="0" err="1"/>
              <a:t>algorithums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3EAAF0-7304-FC80-AA6C-E644B2B5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B19270-D227-C4AC-AE7A-C1512666F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5" y="1916832"/>
            <a:ext cx="910286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91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14AC1-8548-95FC-5FA6-D5713297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Intra-op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parallelism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 as a Integer Linear Programming problem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F1D81D1-1AB5-9F14-5407-E4BC5F5E4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03730"/>
            <a:ext cx="7414525" cy="149832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D1E32-93FB-E960-E32F-08495FAE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C06F98-0E2D-5D1A-04C4-B5C4AD663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" y="3140968"/>
            <a:ext cx="8994002" cy="34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8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09C06-916A-664B-87CD-41E2757C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Large models are popular today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FCB628-8793-764D-8836-5D76D7F7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A4FDED-5667-0715-0228-781AABDEA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" y="1369791"/>
            <a:ext cx="8997487" cy="49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08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5E7F9-743F-B5C7-066E-2B8B59FD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Inter-op parallelism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33F3AE-506A-A4EA-C331-15C62E96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CF6B3F6-AF7A-16AF-ED3B-CB8A736C4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8" y="2780928"/>
            <a:ext cx="8229600" cy="2878795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D22D290-8628-826A-54C4-AC4AFC02E8A5}"/>
              </a:ext>
            </a:extLst>
          </p:cNvPr>
          <p:cNvSpPr txBox="1"/>
          <p:nvPr/>
        </p:nvSpPr>
        <p:spPr>
          <a:xfrm>
            <a:off x="457200" y="1452951"/>
            <a:ext cx="6923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/>
              <a:t>Graph partition and device assignment within one compiler stage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93693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FC2C2-36E2-4BA1-56FC-67E86B26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Inter-op parallelism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B258F1-3D50-E89E-88F5-D8B4FF96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CEADCE-1655-EF6B-272A-0714B4B8B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476"/>
            <a:ext cx="9103797" cy="30377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56F6DF-17FE-C2F0-7C7C-2EB4FA78E924}"/>
              </a:ext>
            </a:extLst>
          </p:cNvPr>
          <p:cNvSpPr txBox="1"/>
          <p:nvPr/>
        </p:nvSpPr>
        <p:spPr>
          <a:xfrm>
            <a:off x="1043608" y="4378925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Time = (t1 + t2 + t3 + t4) + (B-1) t3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76766A-867C-80B5-F062-2D1CDEDB0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84432"/>
            <a:ext cx="7772400" cy="155448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A12824B-9235-2175-D8AD-5EDFCC449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00927"/>
            <a:ext cx="8229600" cy="52513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Generalized objective 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8961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DBA0B-FD87-0539-3DB5-F3E2A296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Dynamic Programming Formulation of Inter-op parallelism optimization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5B1E784-C45B-D383-4820-DD206D6B4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0848"/>
            <a:ext cx="8229600" cy="261560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C02CF6-2160-28FE-B8E9-30628926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6684AF-9A8A-195A-5501-F93765BFDADE}"/>
              </a:ext>
            </a:extLst>
          </p:cNvPr>
          <p:cNvSpPr txBox="1"/>
          <p:nvPr/>
        </p:nvSpPr>
        <p:spPr>
          <a:xfrm>
            <a:off x="1619672" y="5013176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s: subsequent stages</a:t>
            </a:r>
          </a:p>
          <a:p>
            <a:r>
              <a:rPr kumimoji="1" lang="en-US" altLang="zh-CN" sz="2000" dirty="0"/>
              <a:t>(o</a:t>
            </a:r>
            <a:r>
              <a:rPr kumimoji="1" lang="en-US" altLang="zh-CN" sz="2000" baseline="-25000" dirty="0"/>
              <a:t>k</a:t>
            </a:r>
            <a:r>
              <a:rPr kumimoji="1" lang="en-US" altLang="zh-CN" sz="2000" dirty="0"/>
              <a:t>,…,o</a:t>
            </a:r>
            <a:r>
              <a:rPr kumimoji="1" lang="en-US" altLang="zh-CN" sz="2000" baseline="-25000" dirty="0"/>
              <a:t>i</a:t>
            </a:r>
            <a:r>
              <a:rPr kumimoji="1" lang="en-US" altLang="zh-CN" sz="2000" dirty="0"/>
              <a:t>): Subgraph </a:t>
            </a:r>
          </a:p>
          <a:p>
            <a:r>
              <a:rPr kumimoji="1" lang="en-US" altLang="zh-CN" sz="2000" dirty="0"/>
              <a:t>d: devices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03773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DFC67-EA77-C367-E0CB-5883E14E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 time execution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696D4E9-C42E-1B1B-4D47-D5E846D2F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3534"/>
            <a:ext cx="8229600" cy="387929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A85CAB-858B-D3E7-89A1-8A6874CA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824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2882D-0EFE-4284-AA71-85980C7C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SOTA systems in large model distributed Training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4EB245B-4D86-4014-B2EF-5B606660939F}"/>
              </a:ext>
            </a:extLst>
          </p:cNvPr>
          <p:cNvSpPr/>
          <p:nvPr/>
        </p:nvSpPr>
        <p:spPr>
          <a:xfrm>
            <a:off x="2544751" y="3018581"/>
            <a:ext cx="2919803" cy="297384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CFDEB8-8535-42A6-AD0C-25F0F881A354}"/>
              </a:ext>
            </a:extLst>
          </p:cNvPr>
          <p:cNvSpPr txBox="1"/>
          <p:nvPr/>
        </p:nvSpPr>
        <p:spPr>
          <a:xfrm>
            <a:off x="1537638" y="5410486"/>
            <a:ext cx="15511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Pipeline Parallelism</a:t>
            </a:r>
            <a:endParaRPr lang="zh-CN" altLang="en-US" sz="135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41AA0EE-B423-4C2A-AD21-EEA6CE71A535}"/>
              </a:ext>
            </a:extLst>
          </p:cNvPr>
          <p:cNvSpPr/>
          <p:nvPr/>
        </p:nvSpPr>
        <p:spPr>
          <a:xfrm>
            <a:off x="3563888" y="2024409"/>
            <a:ext cx="2860934" cy="280918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1999F8A-2D88-4606-98DB-3361B3562AD7}"/>
              </a:ext>
            </a:extLst>
          </p:cNvPr>
          <p:cNvSpPr/>
          <p:nvPr/>
        </p:nvSpPr>
        <p:spPr>
          <a:xfrm>
            <a:off x="4377723" y="3018581"/>
            <a:ext cx="2919803" cy="297384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68D8A0-BEFE-4A08-8BD7-570E305C1911}"/>
              </a:ext>
            </a:extLst>
          </p:cNvPr>
          <p:cNvSpPr txBox="1"/>
          <p:nvPr/>
        </p:nvSpPr>
        <p:spPr>
          <a:xfrm>
            <a:off x="4145199" y="1689542"/>
            <a:ext cx="18360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Data/Model Parallelism</a:t>
            </a:r>
            <a:endParaRPr lang="zh-CN" altLang="en-US" sz="135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0EFB4-1150-4564-B425-E6E82426CF02}"/>
              </a:ext>
            </a:extLst>
          </p:cNvPr>
          <p:cNvSpPr txBox="1"/>
          <p:nvPr/>
        </p:nvSpPr>
        <p:spPr>
          <a:xfrm>
            <a:off x="7269170" y="5327030"/>
            <a:ext cx="9139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Automatic</a:t>
            </a:r>
            <a:endParaRPr lang="zh-CN" altLang="en-US" sz="135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7B76C4-2854-4010-BC66-FA5DA3D4C6AC}"/>
              </a:ext>
            </a:extLst>
          </p:cNvPr>
          <p:cNvSpPr txBox="1"/>
          <p:nvPr/>
        </p:nvSpPr>
        <p:spPr>
          <a:xfrm>
            <a:off x="4325441" y="2326084"/>
            <a:ext cx="140448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Megatron-LM</a:t>
            </a:r>
          </a:p>
          <a:p>
            <a:pPr algn="ctr"/>
            <a:r>
              <a:rPr lang="en-US" altLang="zh-CN" sz="1350" dirty="0"/>
              <a:t>Mesh-</a:t>
            </a:r>
            <a:r>
              <a:rPr lang="en-US" altLang="zh-CN" sz="1350" dirty="0" err="1"/>
              <a:t>Tensorflow</a:t>
            </a:r>
            <a:endParaRPr lang="en-US" altLang="zh-CN" sz="1350" dirty="0"/>
          </a:p>
          <a:p>
            <a:pPr algn="ctr"/>
            <a:r>
              <a:rPr lang="en-US" altLang="zh-CN" sz="1350" dirty="0" err="1"/>
              <a:t>GShard</a:t>
            </a:r>
            <a:endParaRPr lang="zh-CN" altLang="en-US" sz="135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CBA47E-984F-41CD-969A-1BC36910A368}"/>
              </a:ext>
            </a:extLst>
          </p:cNvPr>
          <p:cNvSpPr txBox="1"/>
          <p:nvPr/>
        </p:nvSpPr>
        <p:spPr>
          <a:xfrm>
            <a:off x="3160514" y="4696045"/>
            <a:ext cx="601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 err="1"/>
              <a:t>GPipe</a:t>
            </a:r>
            <a:endParaRPr lang="zh-CN" altLang="en-US" sz="135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883310-B3A1-4D0D-930E-32EC01525A68}"/>
              </a:ext>
            </a:extLst>
          </p:cNvPr>
          <p:cNvSpPr txBox="1"/>
          <p:nvPr/>
        </p:nvSpPr>
        <p:spPr>
          <a:xfrm>
            <a:off x="4450110" y="4891457"/>
            <a:ext cx="964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 err="1"/>
              <a:t>PipeDream</a:t>
            </a:r>
            <a:endParaRPr lang="zh-CN" altLang="en-US" sz="13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45C507-2404-4865-AA0D-018DC81D6657}"/>
              </a:ext>
            </a:extLst>
          </p:cNvPr>
          <p:cNvSpPr txBox="1"/>
          <p:nvPr/>
        </p:nvSpPr>
        <p:spPr>
          <a:xfrm>
            <a:off x="5412951" y="3490364"/>
            <a:ext cx="7712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Tofu</a:t>
            </a:r>
          </a:p>
          <a:p>
            <a:pPr algn="ctr"/>
            <a:r>
              <a:rPr lang="en-US" altLang="zh-CN" sz="1350" dirty="0" err="1"/>
              <a:t>Flexflow</a:t>
            </a:r>
            <a:endParaRPr lang="zh-CN" altLang="en-US" sz="13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FBC0C2-1A7D-4AA2-A6FE-9243CCAA266D}"/>
              </a:ext>
            </a:extLst>
          </p:cNvPr>
          <p:cNvSpPr txBox="1"/>
          <p:nvPr/>
        </p:nvSpPr>
        <p:spPr>
          <a:xfrm>
            <a:off x="3447568" y="3561307"/>
            <a:ext cx="1232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Megatron-LM-v2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9E1276-E14F-46A3-A66D-4F64FFE2C998}"/>
              </a:ext>
            </a:extLst>
          </p:cNvPr>
          <p:cNvSpPr txBox="1"/>
          <p:nvPr/>
        </p:nvSpPr>
        <p:spPr>
          <a:xfrm>
            <a:off x="4549218" y="3975112"/>
            <a:ext cx="7104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 err="1"/>
              <a:t>Alpa</a:t>
            </a:r>
            <a:endParaRPr lang="en-US" altLang="zh-CN" sz="1350" dirty="0"/>
          </a:p>
          <a:p>
            <a:pPr algn="ctr"/>
            <a:r>
              <a:rPr lang="en-US" altLang="zh-CN" sz="1350" dirty="0" err="1">
                <a:solidFill>
                  <a:schemeClr val="bg1"/>
                </a:solidFill>
              </a:rPr>
              <a:t>UniDDL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20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DP algorithm in pipeline parallelism(Prior Work)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2226468"/>
            <a:ext cx="4329387" cy="435689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Problem of current DP algorithm (e.g. </a:t>
            </a:r>
            <a:r>
              <a:rPr lang="en-US" altLang="zh-CN" dirty="0" err="1"/>
              <a:t>Alpa</a:t>
            </a:r>
            <a:r>
              <a:rPr lang="en-US" altLang="zh-CN" dirty="0"/>
              <a:t>) </a:t>
            </a:r>
          </a:p>
          <a:p>
            <a:pPr lvl="1"/>
            <a:r>
              <a:rPr lang="en-US" altLang="zh-CN" dirty="0"/>
              <a:t>Better algorithm (</a:t>
            </a:r>
            <a:r>
              <a:rPr lang="en-US" altLang="zh-CN" dirty="0" err="1"/>
              <a:t>PipeDream</a:t>
            </a:r>
            <a:r>
              <a:rPr lang="en-US" altLang="zh-CN" dirty="0"/>
              <a:t>) should be considered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Bubble: bubbles increases with more stages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Pipeline schedule:</a:t>
            </a:r>
            <a:r>
              <a:rPr lang="zh-CN" altLang="en-US" dirty="0"/>
              <a:t> </a:t>
            </a:r>
            <a:r>
              <a:rPr lang="en-US" altLang="zh-CN" dirty="0"/>
              <a:t>the longest stage dominates the training time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Communication between stages should also be considered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43" y="1980523"/>
            <a:ext cx="3333946" cy="925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20938" y="3535136"/>
            <a:ext cx="534389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6255326" y="3535136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6371110" y="3779577"/>
            <a:ext cx="534389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6255326" y="3779576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6905500" y="3779576"/>
            <a:ext cx="534389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7439888" y="3779576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7555672" y="3535136"/>
            <a:ext cx="534389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/>
          <p:cNvSpPr/>
          <p:nvPr/>
        </p:nvSpPr>
        <p:spPr>
          <a:xfrm>
            <a:off x="7439888" y="3535135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文本框 19"/>
          <p:cNvSpPr txBox="1"/>
          <p:nvPr/>
        </p:nvSpPr>
        <p:spPr>
          <a:xfrm>
            <a:off x="6180727" y="2927488"/>
            <a:ext cx="9028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DP in </a:t>
            </a:r>
            <a:r>
              <a:rPr lang="en-US" altLang="zh-CN" sz="1350" dirty="0" err="1"/>
              <a:t>Alpa</a:t>
            </a:r>
            <a:endParaRPr lang="zh-CN" altLang="en-US" sz="1350" dirty="0"/>
          </a:p>
        </p:txBody>
      </p:sp>
      <p:sp>
        <p:nvSpPr>
          <p:cNvPr id="21" name="文本框 20"/>
          <p:cNvSpPr txBox="1"/>
          <p:nvPr/>
        </p:nvSpPr>
        <p:spPr>
          <a:xfrm>
            <a:off x="4864267" y="3568672"/>
            <a:ext cx="7498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2 stages</a:t>
            </a:r>
            <a:endParaRPr lang="zh-CN" altLang="en-US" sz="1350" dirty="0"/>
          </a:p>
        </p:txBody>
      </p:sp>
      <p:sp>
        <p:nvSpPr>
          <p:cNvPr id="22" name="矩形 21"/>
          <p:cNvSpPr/>
          <p:nvPr/>
        </p:nvSpPr>
        <p:spPr>
          <a:xfrm>
            <a:off x="5720937" y="4342003"/>
            <a:ext cx="267196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矩形 22"/>
          <p:cNvSpPr/>
          <p:nvPr/>
        </p:nvSpPr>
        <p:spPr>
          <a:xfrm>
            <a:off x="5988133" y="4342002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5988131" y="4586442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6109852" y="4586442"/>
            <a:ext cx="267196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>
            <a:off x="6380016" y="4586441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6378531" y="4830883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6500252" y="4830883"/>
            <a:ext cx="267196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矩形 33"/>
          <p:cNvSpPr/>
          <p:nvPr/>
        </p:nvSpPr>
        <p:spPr>
          <a:xfrm>
            <a:off x="6770416" y="4830882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矩形 34"/>
          <p:cNvSpPr/>
          <p:nvPr/>
        </p:nvSpPr>
        <p:spPr>
          <a:xfrm>
            <a:off x="6767447" y="5052061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矩形 35"/>
          <p:cNvSpPr/>
          <p:nvPr/>
        </p:nvSpPr>
        <p:spPr>
          <a:xfrm>
            <a:off x="6889168" y="5052061"/>
            <a:ext cx="267196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矩形 36"/>
          <p:cNvSpPr/>
          <p:nvPr/>
        </p:nvSpPr>
        <p:spPr>
          <a:xfrm>
            <a:off x="7426522" y="5051912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" name="矩形 37"/>
          <p:cNvSpPr/>
          <p:nvPr/>
        </p:nvSpPr>
        <p:spPr>
          <a:xfrm>
            <a:off x="7162301" y="5051912"/>
            <a:ext cx="267196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" name="矩形 38"/>
          <p:cNvSpPr/>
          <p:nvPr/>
        </p:nvSpPr>
        <p:spPr>
          <a:xfrm>
            <a:off x="7433951" y="4830882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0" name="矩形 39"/>
          <p:cNvSpPr/>
          <p:nvPr/>
        </p:nvSpPr>
        <p:spPr>
          <a:xfrm>
            <a:off x="7555672" y="4830882"/>
            <a:ext cx="267196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矩形 40"/>
          <p:cNvSpPr/>
          <p:nvPr/>
        </p:nvSpPr>
        <p:spPr>
          <a:xfrm>
            <a:off x="7825836" y="4830881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7834742" y="4586441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3" name="矩形 42"/>
          <p:cNvSpPr/>
          <p:nvPr/>
        </p:nvSpPr>
        <p:spPr>
          <a:xfrm>
            <a:off x="7956463" y="4586441"/>
            <a:ext cx="267196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矩形 43"/>
          <p:cNvSpPr/>
          <p:nvPr/>
        </p:nvSpPr>
        <p:spPr>
          <a:xfrm>
            <a:off x="8226627" y="4586440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矩形 44"/>
          <p:cNvSpPr/>
          <p:nvPr/>
        </p:nvSpPr>
        <p:spPr>
          <a:xfrm>
            <a:off x="8220690" y="4342002"/>
            <a:ext cx="115784" cy="1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6" name="矩形 45"/>
          <p:cNvSpPr/>
          <p:nvPr/>
        </p:nvSpPr>
        <p:spPr>
          <a:xfrm>
            <a:off x="8342411" y="4342002"/>
            <a:ext cx="267196" cy="178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文本框 47"/>
          <p:cNvSpPr txBox="1"/>
          <p:nvPr/>
        </p:nvSpPr>
        <p:spPr>
          <a:xfrm>
            <a:off x="4847937" y="4316374"/>
            <a:ext cx="7498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4 stages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714463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DF373-6400-4D30-B5B7-8420F5F1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UniDDL</a:t>
            </a:r>
            <a:r>
              <a:rPr lang="en-US" altLang="zh-CN" dirty="0"/>
              <a:t> Optimization vs </a:t>
            </a:r>
            <a:r>
              <a:rPr lang="en-US" altLang="zh-CN" dirty="0" err="1"/>
              <a:t>Alpa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61E9F4-558D-48CB-BCB4-4A8D16B3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452053"/>
            <a:ext cx="8134350" cy="2785922"/>
          </a:xfrm>
        </p:spPr>
        <p:txBody>
          <a:bodyPr/>
          <a:lstStyle/>
          <a:p>
            <a:r>
              <a:rPr lang="en-US" altLang="zh-CN" dirty="0"/>
              <a:t>Parallel(4) indicates the number of minibatches foreach iteration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AA258E-B9AE-4031-AB5C-9D1F2F04A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17552"/>
              </p:ext>
            </p:extLst>
          </p:nvPr>
        </p:nvGraphicFramePr>
        <p:xfrm>
          <a:off x="661178" y="2743127"/>
          <a:ext cx="8025624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604">
                  <a:extLst>
                    <a:ext uri="{9D8B030D-6E8A-4147-A177-3AD203B41FA5}">
                      <a16:colId xmlns:a16="http://schemas.microsoft.com/office/drawing/2014/main" val="2775507274"/>
                    </a:ext>
                  </a:extLst>
                </a:gridCol>
                <a:gridCol w="1337604">
                  <a:extLst>
                    <a:ext uri="{9D8B030D-6E8A-4147-A177-3AD203B41FA5}">
                      <a16:colId xmlns:a16="http://schemas.microsoft.com/office/drawing/2014/main" val="3349213410"/>
                    </a:ext>
                  </a:extLst>
                </a:gridCol>
                <a:gridCol w="1337604">
                  <a:extLst>
                    <a:ext uri="{9D8B030D-6E8A-4147-A177-3AD203B41FA5}">
                      <a16:colId xmlns:a16="http://schemas.microsoft.com/office/drawing/2014/main" val="4120082640"/>
                    </a:ext>
                  </a:extLst>
                </a:gridCol>
                <a:gridCol w="1337604">
                  <a:extLst>
                    <a:ext uri="{9D8B030D-6E8A-4147-A177-3AD203B41FA5}">
                      <a16:colId xmlns:a16="http://schemas.microsoft.com/office/drawing/2014/main" val="420094111"/>
                    </a:ext>
                  </a:extLst>
                </a:gridCol>
                <a:gridCol w="1337604">
                  <a:extLst>
                    <a:ext uri="{9D8B030D-6E8A-4147-A177-3AD203B41FA5}">
                      <a16:colId xmlns:a16="http://schemas.microsoft.com/office/drawing/2014/main" val="1732462390"/>
                    </a:ext>
                  </a:extLst>
                </a:gridCol>
                <a:gridCol w="1337604">
                  <a:extLst>
                    <a:ext uri="{9D8B030D-6E8A-4147-A177-3AD203B41FA5}">
                      <a16:colId xmlns:a16="http://schemas.microsoft.com/office/drawing/2014/main" val="95596638"/>
                    </a:ext>
                  </a:extLst>
                </a:gridCol>
              </a:tblGrid>
              <a:tr h="27668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Iteration(</a:t>
                      </a:r>
                      <a:r>
                        <a:rPr lang="en-US" altLang="zh-CN" sz="2000" dirty="0" err="1"/>
                        <a:t>ms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forward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backward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optimizer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745136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Alpa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highlight>
                            <a:srgbClr val="FFFF00"/>
                          </a:highlight>
                        </a:rPr>
                        <a:t>serial</a:t>
                      </a:r>
                      <a:endParaRPr lang="zh-CN" altLang="en-US" sz="20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highlight>
                            <a:srgbClr val="FFFF00"/>
                          </a:highlight>
                        </a:rPr>
                        <a:t>157.84</a:t>
                      </a:r>
                      <a:endParaRPr lang="zh-CN" altLang="en-US" sz="20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11138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Parallel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108.66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91388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/>
                        <a:t>UniDDL</a:t>
                      </a:r>
                      <a:r>
                        <a:rPr lang="en-US" altLang="zh-CN" sz="2000" dirty="0"/>
                        <a:t>(0.1)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highlight>
                            <a:srgbClr val="FFFF00"/>
                          </a:highlight>
                        </a:rPr>
                        <a:t>Serial </a:t>
                      </a:r>
                      <a:endParaRPr lang="zh-CN" altLang="en-US" sz="20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highlight>
                            <a:srgbClr val="FFFF00"/>
                          </a:highlight>
                        </a:rPr>
                        <a:t>180</a:t>
                      </a:r>
                      <a:endParaRPr lang="zh-CN" altLang="en-US" sz="2000" dirty="0">
                        <a:highlight>
                          <a:srgbClr val="FFFF00"/>
                        </a:highligh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54.56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107.36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17.05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402169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Parallel</a:t>
                      </a:r>
                      <a:r>
                        <a:rPr lang="zh-CN" altLang="en-US" sz="2000" dirty="0"/>
                        <a:t>（</a:t>
                      </a:r>
                      <a:r>
                        <a:rPr lang="en-US" altLang="zh-CN" sz="2000" dirty="0"/>
                        <a:t>4</a:t>
                      </a:r>
                      <a:r>
                        <a:rPr lang="zh-CN" altLang="en-US" sz="2000" dirty="0"/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75.91(1.43x)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21.78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34.78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3.59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9553117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Parallel</a:t>
                      </a:r>
                      <a:r>
                        <a:rPr lang="zh-CN" altLang="en-US" sz="2000" dirty="0"/>
                        <a:t>（</a:t>
                      </a:r>
                      <a:r>
                        <a:rPr lang="en-US" altLang="zh-CN" sz="2000" dirty="0"/>
                        <a:t>8</a:t>
                      </a:r>
                      <a:r>
                        <a:rPr lang="zh-CN" altLang="en-US" sz="2000" dirty="0"/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79.38(1.36x)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12.46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29.52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3.63</a:t>
                      </a:r>
                      <a:endParaRPr lang="zh-CN" altLang="en-US" sz="2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1194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610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875B6-6471-45CE-B668-5AE30739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2FE5AB-3767-4B81-97A0-153CFE006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93" y="2193327"/>
            <a:ext cx="4054598" cy="310321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8E4421-1172-45BB-8B13-B6B29F939F07}"/>
              </a:ext>
            </a:extLst>
          </p:cNvPr>
          <p:cNvSpPr txBox="1"/>
          <p:nvPr/>
        </p:nvSpPr>
        <p:spPr>
          <a:xfrm>
            <a:off x="6160477" y="5296540"/>
            <a:ext cx="1572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Num micro batch=8</a:t>
            </a:r>
            <a:endParaRPr lang="zh-CN" altLang="en-US" sz="135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24A2C4-9AB5-4176-87E8-57ED034FF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8" y="2115911"/>
            <a:ext cx="4098681" cy="31806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A12B6A-A006-4677-AFC6-D8BD050362A0}"/>
              </a:ext>
            </a:extLst>
          </p:cNvPr>
          <p:cNvSpPr txBox="1"/>
          <p:nvPr/>
        </p:nvSpPr>
        <p:spPr>
          <a:xfrm>
            <a:off x="1441939" y="5296540"/>
            <a:ext cx="1572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Num micro batch=4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225742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7984D-9731-FC31-8972-1DBADC2C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Training on distributed data centers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E02E8-AB17-AEC6-3724-810BF4CF5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BFB590-8F5B-F23E-23F1-94FC56EAD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772400" cy="10295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1A4BD3-672D-083A-CBC0-32F755A6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331768"/>
            <a:ext cx="7772400" cy="1029518"/>
          </a:xfrm>
          <a:prstGeom prst="rect">
            <a:avLst/>
          </a:prstGeom>
        </p:spPr>
      </p:pic>
      <p:pic>
        <p:nvPicPr>
          <p:cNvPr id="11" name="图形 10" descr="服务器">
            <a:extLst>
              <a:ext uri="{FF2B5EF4-FFF2-40B4-BE49-F238E27FC236}">
                <a16:creationId xmlns:a16="http://schemas.microsoft.com/office/drawing/2014/main" id="{80B8D731-1DD8-CC72-3C09-C2D114A00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5976" y="3094112"/>
            <a:ext cx="673224" cy="673224"/>
          </a:xfrm>
          <a:prstGeom prst="rect">
            <a:avLst/>
          </a:prstGeom>
        </p:spPr>
      </p:pic>
      <p:pic>
        <p:nvPicPr>
          <p:cNvPr id="12" name="图形 11" descr="服务器">
            <a:extLst>
              <a:ext uri="{FF2B5EF4-FFF2-40B4-BE49-F238E27FC236}">
                <a16:creationId xmlns:a16="http://schemas.microsoft.com/office/drawing/2014/main" id="{9803D2A1-02C7-3FE8-DBA5-3E6CD65E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5976" y="4287469"/>
            <a:ext cx="673224" cy="673224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BD9E65D-0E71-9A4C-98C0-B79F70FE756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691680" y="2512504"/>
            <a:ext cx="3000908" cy="581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EF124792-0288-7B9A-2E85-772DF1688A7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779912" y="2536466"/>
            <a:ext cx="912676" cy="55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390FE36-3227-5354-8935-DA08FAFD45E5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692588" y="2511544"/>
            <a:ext cx="936104" cy="58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7B3302AB-EE9F-FCE1-6CF0-9CB67C70B6F4}"/>
              </a:ext>
            </a:extLst>
          </p:cNvPr>
          <p:cNvCxnSpPr>
            <a:cxnSpLocks/>
          </p:cNvCxnSpPr>
          <p:nvPr/>
        </p:nvCxnSpPr>
        <p:spPr>
          <a:xfrm flipH="1">
            <a:off x="4641776" y="2511544"/>
            <a:ext cx="3051720" cy="58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2B40FBCC-8C26-8B5E-1FC0-D7DC6B44BC6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691680" y="4960693"/>
            <a:ext cx="3000908" cy="450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98E83183-75E8-D4A1-2C07-32D3FC05DDE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779912" y="4960693"/>
            <a:ext cx="912676" cy="450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D00788C5-8D0E-427D-D6F6-06B847B4FFD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692588" y="4960693"/>
            <a:ext cx="936104" cy="450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70452A5-F18D-19FE-CAA5-2623A94CEA7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692588" y="4960693"/>
            <a:ext cx="2927412" cy="450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6C7739FB-2B75-0F4F-6F0B-AA7038E78EA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4692588" y="3767336"/>
            <a:ext cx="0" cy="520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504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7F447-1C27-7F4B-8F43-57A12554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17FD66-A1F5-9942-9C13-37D4625F1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424936" cy="2548880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Machine learning systems are evolving fast</a:t>
            </a:r>
          </a:p>
          <a:p>
            <a:pPr lvl="1"/>
            <a:r>
              <a:rPr kumimoji="1" lang="en-US" altLang="zh-CN" dirty="0"/>
              <a:t>Large models seems promising</a:t>
            </a:r>
          </a:p>
          <a:p>
            <a:pPr lvl="2"/>
            <a:r>
              <a:rPr kumimoji="1" lang="en-US" altLang="zh-CN" dirty="0"/>
              <a:t>Even larger model training, up to 100T parameters</a:t>
            </a:r>
          </a:p>
          <a:p>
            <a:pPr lvl="2"/>
            <a:r>
              <a:rPr kumimoji="1" lang="en-US" altLang="zh-CN" dirty="0"/>
              <a:t>Train huge model with small clusters (</a:t>
            </a:r>
            <a:r>
              <a:rPr kumimoji="1" lang="en-US" altLang="zh-CN" dirty="0" err="1"/>
              <a:t>ZeroInfinity</a:t>
            </a:r>
            <a:r>
              <a:rPr kumimoji="1" lang="en-US" altLang="zh-CN" dirty="0"/>
              <a:t>[1])</a:t>
            </a:r>
          </a:p>
          <a:p>
            <a:pPr lvl="1"/>
            <a:r>
              <a:rPr kumimoji="1" lang="en-US" altLang="zh-CN" dirty="0"/>
              <a:t>Graph neural network</a:t>
            </a:r>
          </a:p>
          <a:p>
            <a:pPr lvl="2"/>
            <a:r>
              <a:rPr kumimoji="1" lang="en-US" altLang="zh-CN" dirty="0"/>
              <a:t>Captures the connections between entities </a:t>
            </a:r>
          </a:p>
          <a:p>
            <a:pPr lvl="2"/>
            <a:r>
              <a:rPr kumimoji="1" lang="en-US" altLang="zh-CN" dirty="0"/>
              <a:t>Extensive applications in industry</a:t>
            </a:r>
          </a:p>
          <a:p>
            <a:pPr lvl="2"/>
            <a:r>
              <a:rPr kumimoji="1" lang="en-US" altLang="zh-CN" dirty="0"/>
              <a:t>Huge space to improve in GNN systems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08A68-772C-4040-8BA6-E3D4DF23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8C8171-CCC4-D24B-A725-7A2735A05FA3}"/>
              </a:ext>
            </a:extLst>
          </p:cNvPr>
          <p:cNvSpPr/>
          <p:nvPr/>
        </p:nvSpPr>
        <p:spPr>
          <a:xfrm>
            <a:off x="261864" y="6321752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Rajbhandari</a:t>
            </a:r>
            <a:r>
              <a:rPr lang="en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Samyam</a:t>
            </a:r>
            <a:r>
              <a:rPr lang="en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 et al. "</a:t>
            </a:r>
            <a:r>
              <a:rPr lang="en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ZeRO</a:t>
            </a:r>
            <a:r>
              <a:rPr lang="en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-Infinity: Breaking the GPU Memory Wall for Extreme Scale Deep Learning." </a:t>
            </a:r>
            <a:r>
              <a:rPr lang="en" altLang="zh-CN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arXiv:2104.07857</a:t>
            </a:r>
            <a:r>
              <a:rPr lang="en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 (2021).</a:t>
            </a:r>
            <a:endParaRPr lang="zh-CN" altLang="en-US" sz="1400" dirty="0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87DF8122-BE95-E248-A93E-1754A636D9BA}"/>
              </a:ext>
            </a:extLst>
          </p:cNvPr>
          <p:cNvGrpSpPr/>
          <p:nvPr/>
        </p:nvGrpSpPr>
        <p:grpSpPr>
          <a:xfrm>
            <a:off x="1985279" y="4135907"/>
            <a:ext cx="5368777" cy="2079840"/>
            <a:chOff x="2357437" y="3978935"/>
            <a:chExt cx="7158369" cy="2773120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89250565-D5F0-A94E-BC48-D3547B068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072" y="3978935"/>
              <a:ext cx="5648513" cy="2434565"/>
            </a:xfrm>
            <a:prstGeom prst="rect">
              <a:avLst/>
            </a:prstGeom>
          </p:spPr>
        </p:pic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C2B00B51-4B69-794B-AECC-E0341C429986}"/>
                </a:ext>
              </a:extLst>
            </p:cNvPr>
            <p:cNvSpPr txBox="1"/>
            <p:nvPr/>
          </p:nvSpPr>
          <p:spPr>
            <a:xfrm>
              <a:off x="2357437" y="6413500"/>
              <a:ext cx="71583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05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050" dirty="0">
                  <a:solidFill>
                    <a:schemeClr val="tx2"/>
                  </a:solidFill>
                </a:rPr>
                <a:t>/</a:t>
              </a:r>
              <a:r>
                <a:rPr lang="en-US" sz="1050" dirty="0" err="1">
                  <a:solidFill>
                    <a:schemeClr val="tx2"/>
                  </a:solidFill>
                </a:rPr>
                <a:t>proj</a:t>
              </a:r>
              <a:r>
                <a:rPr lang="en-US" sz="105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07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2903E-E7AB-FDA5-0533-F62C3A8B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BB2D79-9130-5CE5-830C-1D55AA99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26" name="Picture 2" descr="2202.05924] Compute Trends Across Three Eras of Machine Learning">
            <a:extLst>
              <a:ext uri="{FF2B5EF4-FFF2-40B4-BE49-F238E27FC236}">
                <a16:creationId xmlns:a16="http://schemas.microsoft.com/office/drawing/2014/main" id="{630218BB-2DFC-5E08-95E8-2F69ADDD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636" y="246248"/>
            <a:ext cx="9224781" cy="65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1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182A5-198D-7B44-9482-3AF48B90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8" y="476672"/>
            <a:ext cx="9083352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Switch Transformer – 1 Trillion parameters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62134C-D725-0D49-804D-95604681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2653620-8F87-6D4E-8D7C-71B0B4EAF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65" y="1844824"/>
            <a:ext cx="6012160" cy="382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682546-ABCC-CA4C-9BE7-C7DA5AEA4D5C}"/>
              </a:ext>
            </a:extLst>
          </p:cNvPr>
          <p:cNvSpPr/>
          <p:nvPr/>
        </p:nvSpPr>
        <p:spPr>
          <a:xfrm>
            <a:off x="2699792" y="6171684"/>
            <a:ext cx="4023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rgbClr val="292929"/>
                </a:solidFill>
                <a:latin typeface="Charter" panose="02040503050506020203" pitchFamily="18" charset="0"/>
              </a:rPr>
              <a:t>Mixture of Experts (</a:t>
            </a:r>
            <a:r>
              <a:rPr lang="en" altLang="zh-CN" b="1" dirty="0" err="1">
                <a:solidFill>
                  <a:srgbClr val="292929"/>
                </a:solidFill>
                <a:latin typeface="Charter" panose="02040503050506020203" pitchFamily="18" charset="0"/>
              </a:rPr>
              <a:t>MoE</a:t>
            </a:r>
            <a:r>
              <a:rPr lang="en" altLang="zh-CN" b="1" dirty="0">
                <a:solidFill>
                  <a:srgbClr val="292929"/>
                </a:solidFill>
                <a:latin typeface="Charter" panose="02040503050506020203" pitchFamily="18" charset="0"/>
              </a:rPr>
              <a:t>) algorithm</a:t>
            </a:r>
            <a:endParaRPr lang="en" altLang="zh-CN" b="0" i="0" dirty="0">
              <a:solidFill>
                <a:srgbClr val="292929"/>
              </a:solidFill>
              <a:effectLst/>
              <a:latin typeface="charter" panose="020405030505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7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1BE89-A7EB-AC8A-31A4-4DB54B47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Trillion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parameters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A966B-8424-E253-9256-C37488EB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F48FF3-C2F9-714D-8AF3-8D8EED6F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1" y="1020062"/>
            <a:ext cx="8666049" cy="57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4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557B7-AA4D-6441-8565-7486C644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Size of model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21C59-BB00-944E-9E34-E2F630773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/>
              <a:t>@</a:t>
            </a:r>
            <a:r>
              <a:rPr kumimoji="1" lang="en-US" altLang="zh-CN" dirty="0" err="1"/>
              <a:t>Fp</a:t>
            </a:r>
            <a:r>
              <a:rPr kumimoji="1" lang="en-US" altLang="zh-CN" dirty="0"/>
              <a:t> 16( 2bytes per parameter)</a:t>
            </a:r>
          </a:p>
          <a:p>
            <a:r>
              <a:rPr kumimoji="1" lang="en-US" altLang="zh-CN" dirty="0"/>
              <a:t>GPT-3 175B parameters require : 350GB</a:t>
            </a:r>
          </a:p>
          <a:p>
            <a:r>
              <a:rPr kumimoji="1" lang="en-US" altLang="zh-CN" dirty="0"/>
              <a:t>Switch Transformer 1T parameters require: 2TB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most update to 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nVidia</a:t>
            </a:r>
            <a:r>
              <a:rPr kumimoji="1" lang="en-US" altLang="zh-CN" dirty="0"/>
              <a:t> A 100</a:t>
            </a:r>
          </a:p>
          <a:p>
            <a:pPr lvl="1"/>
            <a:r>
              <a:rPr kumimoji="1" lang="en-US" altLang="zh-CN" dirty="0"/>
              <a:t>80 GB on board memory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How to train models larger than the GPU memory?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323163-F30C-EC4C-A61A-DCACB42E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18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E5781-452C-44A1-8414-01A0A02E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17791" b="5085"/>
          <a:stretch/>
        </p:blipFill>
        <p:spPr>
          <a:xfrm>
            <a:off x="1763688" y="3821036"/>
            <a:ext cx="6206101" cy="3008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Distributed Machine Learning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0" y="1558054"/>
            <a:ext cx="8229600" cy="4525963"/>
          </a:xfrm>
        </p:spPr>
        <p:txBody>
          <a:bodyPr/>
          <a:lstStyle/>
          <a:p>
            <a:r>
              <a:rPr lang="en-US" altLang="zh-CN" sz="2800" dirty="0"/>
              <a:t>Data parallel</a:t>
            </a:r>
          </a:p>
          <a:p>
            <a:pPr lvl="1"/>
            <a:r>
              <a:rPr lang="en-US" altLang="zh-CN" sz="2400" dirty="0"/>
              <a:t>model is replicated, data is partitioned</a:t>
            </a:r>
          </a:p>
          <a:p>
            <a:pPr lvl="1"/>
            <a:r>
              <a:rPr lang="en-US" altLang="zh-CN" sz="2400" dirty="0"/>
              <a:t>Fast training, but does not address the model size issue</a:t>
            </a:r>
          </a:p>
          <a:p>
            <a:r>
              <a:rPr lang="en-US" altLang="zh-CN" sz="2800" dirty="0"/>
              <a:t>Model parallel</a:t>
            </a:r>
          </a:p>
          <a:p>
            <a:pPr lvl="1"/>
            <a:r>
              <a:rPr lang="en-US" altLang="zh-CN" sz="2400" dirty="0"/>
              <a:t>model is partitioned, data is replicated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77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21313</TotalTime>
  <Words>1025</Words>
  <Application>Microsoft Macintosh PowerPoint</Application>
  <PresentationFormat>全屏显示(4:3)</PresentationFormat>
  <Paragraphs>228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sohne</vt:lpstr>
      <vt:lpstr>source-serif-pro</vt:lpstr>
      <vt:lpstr>Arial</vt:lpstr>
      <vt:lpstr>Calibri</vt:lpstr>
      <vt:lpstr>Cambria Math</vt:lpstr>
      <vt:lpstr>charter</vt:lpstr>
      <vt:lpstr>charter</vt:lpstr>
      <vt:lpstr>Open Sans</vt:lpstr>
      <vt:lpstr>Office 主题</vt:lpstr>
      <vt:lpstr>Lecture 12. Distributed Machine Learning Systems</vt:lpstr>
      <vt:lpstr>A machine learning training process</vt:lpstr>
      <vt:lpstr>Why large models?</vt:lpstr>
      <vt:lpstr>Large models are popular today</vt:lpstr>
      <vt:lpstr>PowerPoint 演示文稿</vt:lpstr>
      <vt:lpstr>Switch Transformer – 1 Trillion parameters </vt:lpstr>
      <vt:lpstr>100 Trillion parameters</vt:lpstr>
      <vt:lpstr>Size of model </vt:lpstr>
      <vt:lpstr>Distributed Machine Learning</vt:lpstr>
      <vt:lpstr>Data Parallel Training</vt:lpstr>
      <vt:lpstr>Programming Interfaces</vt:lpstr>
      <vt:lpstr>PowerPoint 演示文稿</vt:lpstr>
      <vt:lpstr>Parameter Server</vt:lpstr>
      <vt:lpstr>Synchronous training</vt:lpstr>
      <vt:lpstr>Asynchronous Training</vt:lpstr>
      <vt:lpstr>AllReduce to get global gradients</vt:lpstr>
      <vt:lpstr>Ring Reduce(1)</vt:lpstr>
      <vt:lpstr>Ring Reduce(2)</vt:lpstr>
      <vt:lpstr>Ring Reduce(3)</vt:lpstr>
      <vt:lpstr>Model Parallel Training</vt:lpstr>
      <vt:lpstr>Model Parallelism for Neural Networks</vt:lpstr>
      <vt:lpstr>Model Parallel Training</vt:lpstr>
      <vt:lpstr>How models and data distributed  in different parallel mode</vt:lpstr>
      <vt:lpstr>Pipeline Parallel Training(Sync)</vt:lpstr>
      <vt:lpstr>Pipeline Parallel Training(Async)</vt:lpstr>
      <vt:lpstr>More memory required for async training</vt:lpstr>
      <vt:lpstr>Challenges to computer systems :  How to partition the model and choose parallelism?</vt:lpstr>
      <vt:lpstr>Multiple strategies for both intra- and inter-op parallelism </vt:lpstr>
      <vt:lpstr>Mapping to underlying hardware</vt:lpstr>
      <vt:lpstr>Exsiting work:Megatron-LM : Manual Partition of Transformers</vt:lpstr>
      <vt:lpstr>Megatron-LM : Manual Partition of Transformers</vt:lpstr>
      <vt:lpstr>Can we find the good partition for a large model automatically</vt:lpstr>
      <vt:lpstr>Alpa</vt:lpstr>
      <vt:lpstr>Two-level Hierarchical space to parallelism</vt:lpstr>
      <vt:lpstr>Alpa Compiler phase</vt:lpstr>
      <vt:lpstr>Intra-op pass</vt:lpstr>
      <vt:lpstr>Communication cost of resharding</vt:lpstr>
      <vt:lpstr>Parallel algorithums</vt:lpstr>
      <vt:lpstr>Intra-op parallelism models as a Integer Linear Programming problem</vt:lpstr>
      <vt:lpstr>Inter-op parallelism</vt:lpstr>
      <vt:lpstr>Inter-op parallelism</vt:lpstr>
      <vt:lpstr>Dynamic Programming Formulation of Inter-op parallelism optimization</vt:lpstr>
      <vt:lpstr>Run time execution</vt:lpstr>
      <vt:lpstr>SOTA systems in large model distributed Training</vt:lpstr>
      <vt:lpstr>DP algorithm in pipeline parallelism(Prior Work)</vt:lpstr>
      <vt:lpstr>UniDDL Optimization vs Alpa</vt:lpstr>
      <vt:lpstr>PowerPoint 演示文稿</vt:lpstr>
      <vt:lpstr>Training on distributed data centers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</dc:title>
  <dc:creator>huxiaolin</dc:creator>
  <cp:lastModifiedBy>Microsoft Office User</cp:lastModifiedBy>
  <cp:revision>606</cp:revision>
  <dcterms:created xsi:type="dcterms:W3CDTF">2014-09-08T19:39:34Z</dcterms:created>
  <dcterms:modified xsi:type="dcterms:W3CDTF">2023-12-10T14:34:01Z</dcterms:modified>
</cp:coreProperties>
</file>